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9" r:id="rId4"/>
    <p:sldId id="260" r:id="rId5"/>
    <p:sldId id="261" r:id="rId6"/>
    <p:sldId id="264" r:id="rId7"/>
    <p:sldId id="262" r:id="rId8"/>
    <p:sldId id="263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6" r:id="rId18"/>
    <p:sldId id="278" r:id="rId19"/>
    <p:sldId id="277" r:id="rId20"/>
    <p:sldId id="279" r:id="rId21"/>
    <p:sldId id="266" r:id="rId22"/>
    <p:sldId id="280" r:id="rId23"/>
    <p:sldId id="281" r:id="rId24"/>
    <p:sldId id="265" r:id="rId25"/>
    <p:sldId id="283" r:id="rId26"/>
    <p:sldId id="284" r:id="rId27"/>
    <p:sldId id="285" r:id="rId28"/>
    <p:sldId id="25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29" autoAdjust="0"/>
    <p:restoredTop sz="94660"/>
  </p:normalViewPr>
  <p:slideViewPr>
    <p:cSldViewPr>
      <p:cViewPr varScale="1">
        <p:scale>
          <a:sx n="74" d="100"/>
          <a:sy n="74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5567B-F722-4845-A9C8-6D796DCF11AD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3FE1D-289F-4143-86B4-8417D9DBF4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481" y="504053"/>
            <a:ext cx="7800480" cy="1136280"/>
          </a:xfrm>
        </p:spPr>
        <p:txBody>
          <a:bodyPr lIns="82945" tIns="41473" rIns="82945" bIns="41473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slide" Target="slide2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26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5.xml"/><Relationship Id="rId18" Type="http://schemas.openxmlformats.org/officeDocument/2006/relationships/slide" Target="slide21.xml"/><Relationship Id="rId3" Type="http://schemas.openxmlformats.org/officeDocument/2006/relationships/slide" Target="slide3.xml"/><Relationship Id="rId21" Type="http://schemas.openxmlformats.org/officeDocument/2006/relationships/slide" Target="slide25.xml"/><Relationship Id="rId7" Type="http://schemas.openxmlformats.org/officeDocument/2006/relationships/slide" Target="slide7.xml"/><Relationship Id="rId12" Type="http://schemas.openxmlformats.org/officeDocument/2006/relationships/slide" Target="slide14.xml"/><Relationship Id="rId17" Type="http://schemas.openxmlformats.org/officeDocument/2006/relationships/slide" Target="slide20.xml"/><Relationship Id="rId25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6" Type="http://schemas.openxmlformats.org/officeDocument/2006/relationships/slide" Target="slide19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2.xml"/><Relationship Id="rId24" Type="http://schemas.openxmlformats.org/officeDocument/2006/relationships/image" Target="../media/image10.png"/><Relationship Id="rId5" Type="http://schemas.openxmlformats.org/officeDocument/2006/relationships/slide" Target="slide5.xml"/><Relationship Id="rId15" Type="http://schemas.openxmlformats.org/officeDocument/2006/relationships/slide" Target="slide17.xml"/><Relationship Id="rId23" Type="http://schemas.openxmlformats.org/officeDocument/2006/relationships/slide" Target="slide27.xml"/><Relationship Id="rId10" Type="http://schemas.openxmlformats.org/officeDocument/2006/relationships/slide" Target="slide11.xml"/><Relationship Id="rId19" Type="http://schemas.openxmlformats.org/officeDocument/2006/relationships/slide" Target="slide22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slide" Target="slide16.xml"/><Relationship Id="rId22" Type="http://schemas.openxmlformats.org/officeDocument/2006/relationships/slide" Target="slide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ilona.ru/_ph/97/725785527.png" TargetMode="External"/><Relationship Id="rId3" Type="http://schemas.openxmlformats.org/officeDocument/2006/relationships/hyperlink" Target="http://energyru.com/vector-clipart/objects-and-things/226-svitki-pero-chernilnica-i-knigi-v-vektore.html" TargetMode="External"/><Relationship Id="rId7" Type="http://schemas.openxmlformats.org/officeDocument/2006/relationships/hyperlink" Target="http://papillondereve.p.a.pic.centerblog.net/5f5774e4.png" TargetMode="External"/><Relationship Id="rId2" Type="http://schemas.openxmlformats.org/officeDocument/2006/relationships/hyperlink" Target="http://img-fotki.yandex.ru/get/5634/136487634.a3b/0_d5b7c_44e066c2_XL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6429/28257045.10db/0_a8b1a_e5c00db1_XL.png" TargetMode="External"/><Relationship Id="rId5" Type="http://schemas.openxmlformats.org/officeDocument/2006/relationships/hyperlink" Target="http://img-fotki.yandex.ru/get/6703/28257045.10db/0_a8b06_ba691d72_XL.png" TargetMode="External"/><Relationship Id="rId4" Type="http://schemas.openxmlformats.org/officeDocument/2006/relationships/hyperlink" Target="http://img-fotki.yandex.ru/get/6703/28257045.10da/0_a8af5_549a1244_XL.pn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475656" y="908720"/>
            <a:ext cx="6624736" cy="29489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Использование ИКТ на уроках русского языка и чтения в работе с детьми с нарушением слуха</a:t>
            </a:r>
            <a:endParaRPr kumimoji="0" lang="ru-RU" sz="4400" b="1" i="1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005064"/>
            <a:ext cx="4361138" cy="2067142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Ивелева Ирина Николаевна</a:t>
            </a:r>
          </a:p>
          <a:p>
            <a:pPr algn="l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русского языка и чтения</a:t>
            </a:r>
          </a:p>
          <a:p>
            <a:pPr algn="l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ОГСКОУ «Школа-интернат г.Черемхово»</a:t>
            </a:r>
          </a:p>
          <a:p>
            <a:pPr algn="l">
              <a:spcBef>
                <a:spcPts val="0"/>
              </a:spcBef>
              <a:buNone/>
            </a:pP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Применение ИКТ на уроках русского языка позволяет решать задачи: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Воспитательные:</a:t>
            </a:r>
          </a:p>
          <a:p>
            <a:pPr>
              <a:buNone/>
            </a:pPr>
            <a:endParaRPr lang="ru-RU" b="1" i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Развивать стимул к речевому общению.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Воспитывать у учащихся любовь к русскому языку.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Будем составлять предложение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 descr="D:\рисунки\Альбом по развитию речи\Изображение 029.jpg"/>
          <p:cNvPicPr>
            <a:picLocks noChangeAspect="1" noChangeArrowheads="1"/>
          </p:cNvPicPr>
          <p:nvPr/>
        </p:nvPicPr>
        <p:blipFill>
          <a:blip r:embed="rId2"/>
          <a:srcRect l="49219" t="42590" r="11718" b="19302"/>
          <a:stretch>
            <a:fillRect/>
          </a:stretch>
        </p:blipFill>
        <p:spPr bwMode="auto">
          <a:xfrm>
            <a:off x="571472" y="1857364"/>
            <a:ext cx="3571900" cy="25717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5143512"/>
            <a:ext cx="52797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Мальчик читает книгу.</a:t>
            </a:r>
            <a:endParaRPr lang="ru-RU" sz="3600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214414" y="5715016"/>
            <a:ext cx="192882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357554" y="5715016"/>
            <a:ext cx="135732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357554" y="5857892"/>
            <a:ext cx="135732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85918" y="4857760"/>
            <a:ext cx="672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к</a:t>
            </a:r>
            <a:r>
              <a:rPr lang="ru-RU" b="1" dirty="0" smtClean="0"/>
              <a:t>то?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357554" y="4857760"/>
            <a:ext cx="1491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ч</a:t>
            </a:r>
            <a:r>
              <a:rPr lang="ru-RU" b="1" dirty="0" smtClean="0"/>
              <a:t>то делает?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6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55576" y="1772816"/>
            <a:ext cx="7560841" cy="1449717"/>
          </a:xfrm>
          <a:prstGeom prst="rect">
            <a:avLst/>
          </a:prstGeom>
        </p:spPr>
      </p:pic>
      <p:pic>
        <p:nvPicPr>
          <p:cNvPr id="10" name="Рисунок 9" descr="Рисунок17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27584" y="332658"/>
            <a:ext cx="7416824" cy="650226"/>
          </a:xfrm>
          <a:prstGeom prst="rect">
            <a:avLst/>
          </a:prstGeom>
        </p:spPr>
      </p:pic>
      <p:pic>
        <p:nvPicPr>
          <p:cNvPr id="11" name="Рисунок 10" descr="Рисунок18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395536" y="6165304"/>
            <a:ext cx="1606332" cy="360040"/>
          </a:xfrm>
          <a:prstGeom prst="rect">
            <a:avLst/>
          </a:prstGeom>
        </p:spPr>
      </p:pic>
      <p:pic>
        <p:nvPicPr>
          <p:cNvPr id="12" name="Рисунок 11" descr="Рисунок19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6084168" y="6165304"/>
            <a:ext cx="2700300" cy="36004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97969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21" name="AutoShape 4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93300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2" name="AutoShape 5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869632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23" name="AutoShape 5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0625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sp>
        <p:nvSpPr>
          <p:cNvPr id="3124" name="AutoShape 52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741294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25" name="AutoShape 5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997969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26" name="AutoShape 54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93300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7" name="AutoShape 5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869632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28" name="AutoShape 56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80625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29" name="AutoShape 5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741294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30" name="AutoShape 5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997969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31" name="AutoShape 59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93300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2" name="AutoShape 60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869632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3" name="AutoShape 6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80625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4" name="AutoShape 62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7741294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sp>
        <p:nvSpPr>
          <p:cNvPr id="3135" name="AutoShape 63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97969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36" name="AutoShape 64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933007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7" name="AutoShape 65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5869632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8" name="AutoShape 66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68776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9" name="AutoShape 67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77412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sp>
        <p:nvSpPr>
          <p:cNvPr id="3140" name="AutoShape 68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39979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10</a:t>
            </a:r>
            <a:endParaRPr lang="ru-RU" sz="3200" b="1" dirty="0"/>
          </a:p>
        </p:txBody>
      </p:sp>
      <p:sp>
        <p:nvSpPr>
          <p:cNvPr id="3142" name="AutoShape 70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4933007" y="5157118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20</a:t>
            </a:r>
            <a:endParaRPr lang="ru-RU" sz="3200" b="1" dirty="0"/>
          </a:p>
        </p:txBody>
      </p:sp>
      <p:sp>
        <p:nvSpPr>
          <p:cNvPr id="3143" name="AutoShape 7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9410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30</a:t>
            </a:r>
            <a:endParaRPr lang="ru-RU" sz="3200" b="1" dirty="0"/>
          </a:p>
        </p:txBody>
      </p:sp>
      <p:sp>
        <p:nvSpPr>
          <p:cNvPr id="3144" name="AutoShape 72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8776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40</a:t>
            </a:r>
            <a:endParaRPr lang="ru-RU" sz="3200" b="1" dirty="0"/>
          </a:p>
        </p:txBody>
      </p:sp>
      <p:sp>
        <p:nvSpPr>
          <p:cNvPr id="3145" name="AutoShape 73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77412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50</a:t>
            </a:r>
            <a:endParaRPr lang="ru-RU" sz="3200" b="1" dirty="0"/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468312" y="1700734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400" b="1" cap="all" dirty="0" smtClean="0">
                <a:latin typeface="Georgia" pitchFamily="18" charset="0"/>
              </a:rPr>
              <a:t>синий</a:t>
            </a:r>
            <a:endParaRPr lang="ru-RU" sz="2400" b="1" cap="all" dirty="0">
              <a:latin typeface="Georgia" pitchFamily="18" charset="0"/>
            </a:endParaRP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468312" y="5157118"/>
            <a:ext cx="2879551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400" b="1" cap="all" dirty="0" err="1" smtClean="0">
                <a:latin typeface="Georgia" pitchFamily="18" charset="0"/>
              </a:rPr>
              <a:t>розовый</a:t>
            </a:r>
            <a:endParaRPr lang="ru-RU" sz="2400" b="1" cap="all" dirty="0">
              <a:latin typeface="Georgia" pitchFamily="18" charset="0"/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468312" y="4293022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400" b="1" cap="all" dirty="0" err="1" smtClean="0">
                <a:latin typeface="Georgia" pitchFamily="18" charset="0"/>
              </a:rPr>
              <a:t>голубой</a:t>
            </a:r>
            <a:endParaRPr lang="ru-RU" sz="2400" b="1" cap="all" dirty="0">
              <a:latin typeface="Georgia" pitchFamily="18" charset="0"/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468312" y="2564830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FAFBF7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400" b="1" cap="all" dirty="0" smtClean="0">
                <a:latin typeface="Georgia" pitchFamily="18" charset="0"/>
              </a:rPr>
              <a:t>зелёный</a:t>
            </a:r>
            <a:endParaRPr lang="ru-RU" sz="2400" b="1" cap="all" dirty="0">
              <a:latin typeface="Georgia" pitchFamily="18" charset="0"/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468312" y="3428926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400" b="1" cap="all" dirty="0" smtClean="0">
                <a:latin typeface="Georgia" pitchFamily="18" charset="0"/>
              </a:rPr>
              <a:t>красный</a:t>
            </a:r>
            <a:endParaRPr lang="ru-RU" sz="2400" b="1" cap="all" dirty="0">
              <a:latin typeface="Georgia" pitchFamily="18" charset="0"/>
            </a:endParaRPr>
          </a:p>
        </p:txBody>
      </p:sp>
      <p:pic>
        <p:nvPicPr>
          <p:cNvPr id="37" name="Рисунок 36" descr="Рисунок36.png"/>
          <p:cNvPicPr>
            <a:picLocks noChangeAspect="1"/>
          </p:cNvPicPr>
          <p:nvPr/>
        </p:nvPicPr>
        <p:blipFill>
          <a:blip r:embed="rId24" cstate="screen"/>
          <a:srcRect/>
          <a:stretch>
            <a:fillRect/>
          </a:stretch>
        </p:blipFill>
        <p:spPr>
          <a:xfrm>
            <a:off x="1475656" y="260648"/>
            <a:ext cx="6891166" cy="792088"/>
          </a:xfrm>
          <a:prstGeom prst="rect">
            <a:avLst/>
          </a:prstGeom>
        </p:spPr>
      </p:pic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25" cstate="screen"/>
          <a:srcRect/>
          <a:stretch>
            <a:fillRect/>
          </a:stretch>
        </p:blipFill>
        <p:spPr>
          <a:xfrm>
            <a:off x="7308304" y="6237312"/>
            <a:ext cx="1152128" cy="300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178595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  <a:t>Рассказ по картине</a:t>
            </a:r>
            <a:b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3">
                    <a:lumMod val="50000"/>
                  </a:schemeClr>
                </a:solidFill>
              </a:rPr>
              <a:t>«Ранняя весна»</a:t>
            </a:r>
            <a:r>
              <a:rPr lang="ru-RU" sz="60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60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62585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Что нарисовано на картине?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Кто нарисован на картине?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Picture 2" descr="F:\100PHOTO\SAM_0444.JPG"/>
          <p:cNvPicPr>
            <a:picLocks noChangeAspect="1" noChangeArrowheads="1"/>
          </p:cNvPicPr>
          <p:nvPr/>
        </p:nvPicPr>
        <p:blipFill>
          <a:blip r:embed="rId2" cstate="print"/>
          <a:srcRect t="13574" r="19221" b="4349"/>
          <a:stretch>
            <a:fillRect/>
          </a:stretch>
        </p:blipFill>
        <p:spPr bwMode="auto">
          <a:xfrm>
            <a:off x="4714876" y="4000504"/>
            <a:ext cx="3445937" cy="26259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Будем отвечать на вопросы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57214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500" b="1" dirty="0" smtClean="0">
                <a:solidFill>
                  <a:schemeClr val="accent1">
                    <a:lumMod val="50000"/>
                  </a:schemeClr>
                </a:solidFill>
              </a:rPr>
              <a:t>  1ч.  Какое время года наступило?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accent1">
                    <a:lumMod val="50000"/>
                  </a:schemeClr>
                </a:solidFill>
              </a:rPr>
              <a:t>   2ч.   Как светит солнце?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accent1">
                    <a:lumMod val="50000"/>
                  </a:schemeClr>
                </a:solidFill>
              </a:rPr>
              <a:t>            Какое небо?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accent1">
                    <a:lumMod val="50000"/>
                  </a:schemeClr>
                </a:solidFill>
              </a:rPr>
              <a:t>   3ч.   Какие признаки весны вы видите 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accent1">
                    <a:lumMod val="50000"/>
                  </a:schemeClr>
                </a:solidFill>
              </a:rPr>
              <a:t>            на картине?         </a:t>
            </a:r>
          </a:p>
          <a:p>
            <a:pPr>
              <a:buNone/>
            </a:pPr>
            <a:r>
              <a:rPr lang="ru-RU" sz="35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500" b="1" dirty="0" smtClean="0">
                <a:solidFill>
                  <a:schemeClr val="accent1">
                    <a:lumMod val="50000"/>
                  </a:schemeClr>
                </a:solidFill>
              </a:rPr>
              <a:t>   4ч.  Кто весело чирикает?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accent1">
                    <a:lumMod val="50000"/>
                  </a:schemeClr>
                </a:solidFill>
              </a:rPr>
              <a:t>            Кто пьёт из ручья?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accent1">
                    <a:lumMod val="50000"/>
                  </a:schemeClr>
                </a:solidFill>
              </a:rPr>
              <a:t>            Кто греется на окошке?</a:t>
            </a:r>
          </a:p>
          <a:p>
            <a:pPr>
              <a:buNone/>
            </a:pPr>
            <a:r>
              <a:rPr lang="ru-RU" sz="3500" b="1" dirty="0" smtClean="0">
                <a:solidFill>
                  <a:schemeClr val="accent1">
                    <a:lumMod val="50000"/>
                  </a:schemeClr>
                </a:solidFill>
              </a:rPr>
              <a:t>   5ч.   Кто рад весне?</a:t>
            </a:r>
          </a:p>
          <a:p>
            <a:pPr>
              <a:buNone/>
            </a:pPr>
            <a:endParaRPr lang="ru-RU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endParaRPr lang="ru-RU" sz="4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Кроссворд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214554"/>
          <a:ext cx="8229600" cy="4286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</a:tblGrid>
              <a:tr h="428628">
                <a:tc rowSpan="4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28628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</a:tr>
              <a:tr h="428628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6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 grid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 gridSpan="4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</a:lnT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 gridSpan="7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57488" y="2285992"/>
            <a:ext cx="2667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г   л     а     г    о    л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422" y="2643182"/>
            <a:ext cx="63908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 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и    л    а     г    а    т     е    л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е</a:t>
            </a:r>
            <a:endParaRPr lang="ru-RU" sz="2400" dirty="0" smtClean="0"/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8192530" y="2644346"/>
          <a:ext cx="420129" cy="432486"/>
        </p:xfrm>
        <a:graphic>
          <a:graphicData uri="http://schemas.openxmlformats.org/drawingml/2006/table">
            <a:tbl>
              <a:tblPr/>
              <a:tblGrid>
                <a:gridCol w="420129"/>
              </a:tblGrid>
              <a:tr h="4324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500298" y="33575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357422" y="3071810"/>
            <a:ext cx="2273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     а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е    ж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488" y="3500438"/>
            <a:ext cx="1233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м   е    л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7422" y="3929066"/>
            <a:ext cx="5469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и    м   е 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и    т    е    л 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ы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й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1538" y="435769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т   е    т  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а 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ь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728" y="4857760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    а  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т    а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472" y="5214950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е    в 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и   к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57422" y="5643578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о    к   о 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ч    а   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и   е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00100" y="6072206"/>
            <a:ext cx="21847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р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   у    ч    к    а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Применение ИКТ на уроках чтения позволяет решать задачи: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Образовательные: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Изучить биографию автора.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Познакомить с фактическим содержанием текста.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Уточнить, конкретизировать и углубить понимание прочитанного.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Развивать навык характеризовать и оценивать действующие лица.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Применение ИКТ на уроках чтения позволяет решать задачи: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Коррекционные: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Активизировать и обогащать словарный запас учащихся.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Совершенствовать навык беглого чтения с соблюдением орфоэпических норм.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Развивать умение отражать содержание прочитанного с помощью наглядных материалов.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Применение ИКТ на уроках чтения позволяет решать задачи: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Воспитательные: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Развивать стимул к речевому общению.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Воспитывать интерес к уроку чтения.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5" name="Picture 2" descr="F:\Ира\DSCF47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357562"/>
            <a:ext cx="4017440" cy="3013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9552" y="1052736"/>
            <a:ext cx="80648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Чтобы заинтересовать обучающихся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 , сделать обучение осознанным, опираюсь в работе: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2214554"/>
            <a:ext cx="4793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b="1" dirty="0" smtClean="0"/>
              <a:t>на нестандартные подходы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1538" y="3357562"/>
            <a:ext cx="4895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 создание игровых ситуаций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4500570"/>
            <a:ext cx="36634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 использование ИКТ</a:t>
            </a:r>
            <a:endParaRPr lang="ru-RU" sz="2800" b="1" dirty="0"/>
          </a:p>
        </p:txBody>
      </p:sp>
      <p:pic>
        <p:nvPicPr>
          <p:cNvPr id="7" name="Picture 5" descr="komputeri-3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4000504"/>
            <a:ext cx="29527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Ирина\Desktop\кон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2381253" cy="17859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50" y="0"/>
            <a:ext cx="50006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/>
              <a:t>,</a:t>
            </a:r>
            <a:endParaRPr lang="ru-RU" sz="10000" b="1" dirty="0"/>
          </a:p>
        </p:txBody>
      </p:sp>
      <p:pic>
        <p:nvPicPr>
          <p:cNvPr id="1027" name="Picture 3" descr="C:\Users\Ирина\Desktop\ёж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500042"/>
            <a:ext cx="2000250" cy="14287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929322" y="785794"/>
            <a:ext cx="241123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Ж=К</a:t>
            </a:r>
            <a:endParaRPr lang="ru-RU" sz="6600" b="1" dirty="0"/>
          </a:p>
        </p:txBody>
      </p:sp>
      <p:pic>
        <p:nvPicPr>
          <p:cNvPr id="1028" name="Picture 4" descr="C:\Users\Ирина\Desktop\гор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857496"/>
            <a:ext cx="2381266" cy="178594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571736" y="1714488"/>
            <a:ext cx="51488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0" b="1" dirty="0" smtClean="0"/>
              <a:t>,</a:t>
            </a:r>
            <a:endParaRPr lang="ru-RU" sz="10000" b="1" dirty="0"/>
          </a:p>
        </p:txBody>
      </p:sp>
      <p:pic>
        <p:nvPicPr>
          <p:cNvPr id="1029" name="Picture 5" descr="C:\Users\Ирина\Desktop\бутылк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2786058"/>
            <a:ext cx="2032941" cy="192882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000628" y="2643182"/>
            <a:ext cx="4000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1,2,НО,6</a:t>
            </a:r>
            <a:endParaRPr lang="ru-RU" sz="6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000232" y="5715016"/>
            <a:ext cx="6500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Конёк - горбунок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Знакомство с биографией А.П.Чехова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D:\Documents and Settings\Admin\Рабочий стол\фото\SAM_06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4262972" cy="3197229"/>
          </a:xfrm>
          <a:prstGeom prst="rect">
            <a:avLst/>
          </a:prstGeom>
          <a:noFill/>
        </p:spPr>
      </p:pic>
      <p:pic>
        <p:nvPicPr>
          <p:cNvPr id="8" name="Picture 5" descr="D:\Documents and Settings\Admin\Рабочий стол\фото\SAM_0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841425" y="2514119"/>
            <a:ext cx="3726904" cy="2795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rusl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300412"/>
            <a:ext cx="3714776" cy="297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5060" y="928670"/>
            <a:ext cx="3297113" cy="257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8" descr="левко и ганна"/>
          <p:cNvPicPr>
            <a:picLocks noGrp="1" noChangeAspect="1" noChangeArrowheads="1"/>
          </p:cNvPicPr>
          <p:nvPr>
            <p:ph/>
          </p:nvPr>
        </p:nvPicPr>
        <p:blipFill>
          <a:blip r:embed="rId4"/>
          <a:srcRect/>
          <a:stretch>
            <a:fillRect/>
          </a:stretch>
        </p:blipFill>
        <p:spPr>
          <a:xfrm>
            <a:off x="4500562" y="3357562"/>
            <a:ext cx="3638547" cy="2727908"/>
          </a:xfrm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42988" y="2857496"/>
            <a:ext cx="640873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Экскурсия в музей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5219700" y="2708275"/>
            <a:ext cx="1857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1026" name="Picture 2" descr="E:\картинки\Oстанки животных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4437063"/>
            <a:ext cx="2609850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E:\картинки\прялк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663" y="404813"/>
            <a:ext cx="2855912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4437063"/>
            <a:ext cx="2713038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 b="-2483"/>
          <a:stretch>
            <a:fillRect/>
          </a:stretch>
        </p:blipFill>
        <p:spPr bwMode="auto">
          <a:xfrm>
            <a:off x="5795963" y="404813"/>
            <a:ext cx="3081337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19475" y="188913"/>
            <a:ext cx="1970088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3575" y="4221163"/>
            <a:ext cx="295275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Инсценировка сказки «Война грибов»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4" name="Picture 2" descr="F:\Тиркашова\DSC016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00174"/>
            <a:ext cx="3803126" cy="2852345"/>
          </a:xfrm>
          <a:prstGeom prst="rect">
            <a:avLst/>
          </a:prstGeom>
          <a:noFill/>
        </p:spPr>
      </p:pic>
      <p:pic>
        <p:nvPicPr>
          <p:cNvPr id="7" name="Picture 2" descr="F:\Тиркашова\DSC016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785926"/>
            <a:ext cx="3517374" cy="2638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Инсценировка сказки «Девочка Снегурочка»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9" name="Picture 3" descr="F:\Тиркашова\DSC016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412" r="14553"/>
          <a:stretch>
            <a:fillRect/>
          </a:stretch>
        </p:blipFill>
        <p:spPr bwMode="auto">
          <a:xfrm>
            <a:off x="714348" y="1928802"/>
            <a:ext cx="3643338" cy="3372024"/>
          </a:xfrm>
          <a:prstGeom prst="rect">
            <a:avLst/>
          </a:prstGeom>
          <a:noFill/>
        </p:spPr>
      </p:pic>
      <p:pic>
        <p:nvPicPr>
          <p:cNvPr id="9" name="Picture 4" descr="F:\Тиркашова\DSC016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85860"/>
            <a:ext cx="4072470" cy="3054353"/>
          </a:xfrm>
          <a:prstGeom prst="rect">
            <a:avLst/>
          </a:prstGeom>
          <a:noFill/>
        </p:spPr>
      </p:pic>
      <p:pic>
        <p:nvPicPr>
          <p:cNvPr id="10" name="Picture 3" descr="F:\100PHOTO\SAM_04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4112812"/>
            <a:ext cx="3660250" cy="2745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Поиск информации в Интернете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124" name="Picture 4" descr="D:\Documents and Settings\Admin\Рабочий стол\фото\SAM_06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201" t="7604"/>
          <a:stretch>
            <a:fillRect/>
          </a:stretch>
        </p:blipFill>
        <p:spPr bwMode="auto">
          <a:xfrm>
            <a:off x="642910" y="1357298"/>
            <a:ext cx="3940898" cy="2911477"/>
          </a:xfrm>
          <a:prstGeom prst="rect">
            <a:avLst/>
          </a:prstGeom>
          <a:noFill/>
        </p:spPr>
      </p:pic>
      <p:pic>
        <p:nvPicPr>
          <p:cNvPr id="13" name="Picture 2" descr="D:\Documents and Settings\Admin\Рабочий стол\фото\SAM_06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714620"/>
            <a:ext cx="4072471" cy="3054353"/>
          </a:xfrm>
          <a:prstGeom prst="rect">
            <a:avLst/>
          </a:prstGeom>
          <a:noFill/>
        </p:spPr>
      </p:pic>
      <p:pic>
        <p:nvPicPr>
          <p:cNvPr id="5" name="Содержимое 3" descr="242efe6d6234bc36a615557af826aa34_full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286256"/>
            <a:ext cx="2318805" cy="195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196752"/>
            <a:ext cx="792088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700" i="1" dirty="0" smtClean="0"/>
          </a:p>
          <a:p>
            <a:pPr lvl="0" algn="ctr"/>
            <a:r>
              <a:rPr lang="ru-RU" dirty="0" smtClean="0">
                <a:hlinkClick r:id="rId2"/>
              </a:rPr>
              <a:t>http://img-fotki.yandex.ru/get/5634/136487634.a3b/0_d5b7c_44e066c2_XL.png</a:t>
            </a:r>
            <a:r>
              <a:rPr lang="ru-RU" dirty="0" smtClean="0"/>
              <a:t>  </a:t>
            </a:r>
            <a:r>
              <a:rPr lang="ru-RU" sz="2400" i="1" dirty="0" smtClean="0"/>
              <a:t>тетрадь</a:t>
            </a:r>
          </a:p>
          <a:p>
            <a:pPr lvl="0" algn="ctr"/>
            <a:endParaRPr lang="ru-RU" sz="800" i="1" dirty="0" smtClean="0"/>
          </a:p>
          <a:p>
            <a:pPr algn="ctr"/>
            <a:r>
              <a:rPr lang="ru-RU" dirty="0" smtClean="0">
                <a:hlinkClick r:id="rId3"/>
              </a:rPr>
              <a:t>http://energyru.com/vector-clipart/objects-and-things/226-svitki-pero-chernilnica-i-knigi-v-vektore.html</a:t>
            </a:r>
            <a:r>
              <a:rPr lang="ru-RU" dirty="0" smtClean="0"/>
              <a:t> </a:t>
            </a:r>
          </a:p>
          <a:p>
            <a:pPr algn="ctr"/>
            <a:r>
              <a:rPr lang="ru-RU" sz="2400" i="1" dirty="0" smtClean="0"/>
              <a:t>чернильница</a:t>
            </a:r>
          </a:p>
          <a:p>
            <a:pPr algn="ctr"/>
            <a:r>
              <a:rPr lang="ru-RU" sz="800" dirty="0" smtClean="0"/>
              <a:t> </a:t>
            </a:r>
          </a:p>
          <a:p>
            <a:pPr lvl="0" algn="ctr"/>
            <a:r>
              <a:rPr lang="ru-RU" u="sng" dirty="0" smtClean="0">
                <a:hlinkClick r:id="rId4"/>
              </a:rPr>
              <a:t>http://img-fotki.yandex.ru/get/6703/28257045.10da/0_a8af5_549a1244_XL.png</a:t>
            </a:r>
            <a:r>
              <a:rPr lang="ru-RU" u="sng" dirty="0" smtClean="0"/>
              <a:t> </a:t>
            </a:r>
            <a:endParaRPr lang="ru-RU" i="1" dirty="0" smtClean="0"/>
          </a:p>
          <a:p>
            <a:pPr lvl="0" algn="ctr"/>
            <a:r>
              <a:rPr lang="ru-RU" u="sng" dirty="0" smtClean="0">
                <a:hlinkClick r:id="rId5"/>
              </a:rPr>
              <a:t>http://img-fotki.yandex.ru/get/6703/28257045.10db/0_a8b06_ba691d72_XL.png</a:t>
            </a:r>
            <a:endParaRPr lang="ru-RU" u="sng" dirty="0" smtClean="0"/>
          </a:p>
          <a:p>
            <a:pPr lvl="0" algn="ctr"/>
            <a:r>
              <a:rPr lang="ru-RU" u="sng" dirty="0" smtClean="0">
                <a:hlinkClick r:id="rId6"/>
              </a:rPr>
              <a:t>http://img-fotki.yandex.ru/get/6429/28257045.10db/0_a8b1a_e5c00db1_XL.png</a:t>
            </a:r>
            <a:endParaRPr lang="ru-RU" u="sng" dirty="0" smtClean="0"/>
          </a:p>
          <a:p>
            <a:pPr lvl="0" algn="ctr"/>
            <a:r>
              <a:rPr lang="ru-RU" sz="2400" i="1" dirty="0" smtClean="0"/>
              <a:t>зеленые ленточки</a:t>
            </a:r>
          </a:p>
          <a:p>
            <a:pPr algn="ctr"/>
            <a:endParaRPr lang="ru-RU" sz="800" dirty="0" smtClean="0"/>
          </a:p>
          <a:p>
            <a:pPr algn="ctr"/>
            <a:r>
              <a:rPr lang="ru-RU" u="sng" dirty="0" smtClean="0">
                <a:hlinkClick r:id="rId7"/>
              </a:rPr>
              <a:t>http://papillondereve.p.a.pic.centerblog.net/5f5774e4.png </a:t>
            </a:r>
            <a:endParaRPr lang="ru-RU" u="sng" dirty="0" smtClean="0"/>
          </a:p>
          <a:p>
            <a:pPr algn="ctr"/>
            <a:r>
              <a:rPr lang="ru-RU" sz="2400" i="1" dirty="0" smtClean="0"/>
              <a:t>бабочка</a:t>
            </a:r>
          </a:p>
          <a:p>
            <a:pPr algn="ctr"/>
            <a:r>
              <a:rPr lang="ru-RU" u="sng" dirty="0" smtClean="0">
                <a:hlinkClick r:id="rId8"/>
              </a:rPr>
              <a:t>http://www.ailona.ru/_ph/97/725785527.png</a:t>
            </a:r>
            <a:endParaRPr lang="ru-RU" u="sng" dirty="0" smtClean="0"/>
          </a:p>
          <a:p>
            <a:pPr algn="ctr"/>
            <a:r>
              <a:rPr lang="ru-RU" sz="2400" i="1" dirty="0" smtClean="0"/>
              <a:t>зеленое перо</a:t>
            </a:r>
          </a:p>
          <a:p>
            <a:pPr algn="ctr"/>
            <a:endParaRPr lang="ru-RU" sz="2400" i="1" dirty="0" smtClean="0"/>
          </a:p>
          <a:p>
            <a:pPr algn="ctr"/>
            <a:endParaRPr lang="ru-RU" sz="700" i="1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476672"/>
            <a:ext cx="7848872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Интернет – ресурсы: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  Зрительное восприятие - </a:t>
            </a:r>
            <a:r>
              <a:rPr lang="ru-RU" dirty="0" smtClean="0"/>
              <a:t>основной способ расширения кругозора </a:t>
            </a:r>
            <a:r>
              <a:rPr lang="ru-RU" dirty="0" err="1" smtClean="0"/>
              <a:t>неслышащих</a:t>
            </a:r>
            <a:r>
              <a:rPr lang="ru-RU" dirty="0" smtClean="0"/>
              <a:t> школьников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  Внимание </a:t>
            </a:r>
            <a:r>
              <a:rPr lang="ru-RU" dirty="0" smtClean="0"/>
              <a:t>зависит от качества наглядности дидактического материала.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  Развитие словесно-логического мышления </a:t>
            </a:r>
            <a:r>
              <a:rPr lang="ru-RU" dirty="0" smtClean="0"/>
              <a:t>зависит от наглядно-образного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Применение ИКТ на уроках русского языка и чтения: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r>
              <a:rPr lang="ru-RU" dirty="0" smtClean="0"/>
              <a:t>усиливает положительную мотивацию обучения;</a:t>
            </a:r>
          </a:p>
          <a:p>
            <a:endParaRPr lang="ru-RU" dirty="0" smtClean="0"/>
          </a:p>
          <a:p>
            <a:r>
              <a:rPr lang="ru-RU" dirty="0" smtClean="0"/>
              <a:t>активизирует мыслительную и речевую деятельность обучающихся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Применение ИКТ  по направлениям: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/>
          <a:lstStyle/>
          <a:p>
            <a:r>
              <a:rPr lang="ru-RU" dirty="0" smtClean="0"/>
              <a:t>как справочный материал </a:t>
            </a:r>
          </a:p>
          <a:p>
            <a:r>
              <a:rPr lang="ru-RU" dirty="0" smtClean="0"/>
              <a:t>как динамическое средство условной наглядности</a:t>
            </a:r>
          </a:p>
          <a:p>
            <a:r>
              <a:rPr lang="ru-RU" dirty="0" smtClean="0"/>
              <a:t>как инструмент организации проблемной ситуации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Применение презентаций позволяет: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r>
              <a:rPr lang="ru-RU" sz="2800" dirty="0" smtClean="0"/>
              <a:t>учитывать возрастные и психологические особенности учащихся разных классов;</a:t>
            </a:r>
          </a:p>
          <a:p>
            <a:r>
              <a:rPr lang="ru-RU" sz="2800" dirty="0" smtClean="0"/>
              <a:t>создавать благоприятный психологический климат на уроке;</a:t>
            </a:r>
          </a:p>
          <a:p>
            <a:r>
              <a:rPr lang="ru-RU" sz="2800" dirty="0" smtClean="0"/>
              <a:t>сохранять интерес к предмету;</a:t>
            </a:r>
          </a:p>
          <a:p>
            <a:r>
              <a:rPr lang="ru-RU" sz="2800" dirty="0" smtClean="0"/>
              <a:t>поддерживать условия для самовыражения учащихся;</a:t>
            </a:r>
          </a:p>
          <a:p>
            <a:r>
              <a:rPr lang="ru-RU" sz="2800" dirty="0" smtClean="0"/>
              <a:t>разнообразить работу на уроке;</a:t>
            </a:r>
          </a:p>
          <a:p>
            <a:r>
              <a:rPr lang="ru-RU" sz="2800" dirty="0" smtClean="0"/>
              <a:t>использовать игру</a:t>
            </a:r>
          </a:p>
          <a:p>
            <a:endParaRPr lang="ru-RU" dirty="0"/>
          </a:p>
        </p:txBody>
      </p:sp>
      <p:pic>
        <p:nvPicPr>
          <p:cNvPr id="4" name="Picture 5" descr="komputeri-5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4857760"/>
            <a:ext cx="1873250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Презентация способствует: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развитию мотивации, коммуникативных способностей;</a:t>
            </a:r>
          </a:p>
          <a:p>
            <a:r>
              <a:rPr lang="ru-RU" dirty="0" smtClean="0"/>
              <a:t>получению навыков;</a:t>
            </a:r>
          </a:p>
          <a:p>
            <a:r>
              <a:rPr lang="ru-RU" dirty="0" smtClean="0"/>
              <a:t>накоплению фактических знаний;</a:t>
            </a:r>
          </a:p>
          <a:p>
            <a:r>
              <a:rPr lang="ru-RU" dirty="0" smtClean="0"/>
              <a:t>развитию информационной грамотности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Применение ИКТ на уроках русского языка  позволяет решать задачи: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Образовательные: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Актуализация знаний учащихся и уточнение их по данной теме.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Развитие навыка орфографической зоркости.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Совершенствование навыка письменной речи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Применение ИКТ на уроках русского языка  позволяет решать задачи: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Коррекционные: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Развивать разговорную речь.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Совершенствовать навык построения предложений, использование разнообразных синтаксических конструкций.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Обогащать словарный запас учащихся на материале урока.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618</Words>
  <Application>Microsoft Office PowerPoint</Application>
  <PresentationFormat>Экран (4:3)</PresentationFormat>
  <Paragraphs>148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Применение ИКТ на уроках русского языка и чтения:</vt:lpstr>
      <vt:lpstr>Применение ИКТ  по направлениям:</vt:lpstr>
      <vt:lpstr>Применение презентаций позволяет:</vt:lpstr>
      <vt:lpstr>Презентация способствует:</vt:lpstr>
      <vt:lpstr>Применение ИКТ на уроках русского языка  позволяет решать задачи:</vt:lpstr>
      <vt:lpstr>Применение ИКТ на уроках русского языка  позволяет решать задачи:</vt:lpstr>
      <vt:lpstr>Применение ИКТ на уроках русского языка позволяет решать задачи:</vt:lpstr>
      <vt:lpstr>Будем составлять предложение</vt:lpstr>
      <vt:lpstr>Слайд 12</vt:lpstr>
      <vt:lpstr>Слайд 13</vt:lpstr>
      <vt:lpstr>Рассказ по картине «Ранняя весна» </vt:lpstr>
      <vt:lpstr>Будем отвечать на вопросы</vt:lpstr>
      <vt:lpstr>Кроссворд</vt:lpstr>
      <vt:lpstr>Применение ИКТ на уроках чтения позволяет решать задачи:</vt:lpstr>
      <vt:lpstr>Применение ИКТ на уроках чтения позволяет решать задачи:</vt:lpstr>
      <vt:lpstr>Применение ИКТ на уроках чтения позволяет решать задачи:</vt:lpstr>
      <vt:lpstr>Слайд 20</vt:lpstr>
      <vt:lpstr>Знакомство с биографией А.П.Чехова</vt:lpstr>
      <vt:lpstr>Слайд 22</vt:lpstr>
      <vt:lpstr>Слайд 23</vt:lpstr>
      <vt:lpstr> Инсценировка сказки «Война грибов»</vt:lpstr>
      <vt:lpstr>Инсценировка сказки «Девочка Снегурочка»</vt:lpstr>
      <vt:lpstr>Поиск информации в Интернете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17</cp:revision>
  <dcterms:created xsi:type="dcterms:W3CDTF">2013-08-18T05:10:05Z</dcterms:created>
  <dcterms:modified xsi:type="dcterms:W3CDTF">2015-02-15T09:31:16Z</dcterms:modified>
</cp:coreProperties>
</file>